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369" r:id="rId6"/>
    <p:sldId id="260" r:id="rId7"/>
    <p:sldId id="261" r:id="rId8"/>
    <p:sldId id="360" r:id="rId9"/>
    <p:sldId id="263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3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361" r:id="rId30"/>
    <p:sldId id="285" r:id="rId31"/>
    <p:sldId id="286" r:id="rId32"/>
    <p:sldId id="363" r:id="rId33"/>
    <p:sldId id="362" r:id="rId34"/>
    <p:sldId id="287" r:id="rId35"/>
    <p:sldId id="366" r:id="rId36"/>
    <p:sldId id="364" r:id="rId37"/>
    <p:sldId id="288" r:id="rId38"/>
    <p:sldId id="368" r:id="rId39"/>
    <p:sldId id="367" r:id="rId40"/>
    <p:sldId id="371" r:id="rId41"/>
    <p:sldId id="372" r:id="rId42"/>
    <p:sldId id="373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07" r:id="rId6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3"/>
      <p:bold r:id="rId64"/>
      <p:italic r:id="rId65"/>
      <p:boldItalic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F9157B-2D55-4D00-8EA5-ED2E9581582B}">
  <a:tblStyle styleId="{FCF9157B-2D55-4D00-8EA5-ED2E9581582B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633" autoAdjust="0"/>
  </p:normalViewPr>
  <p:slideViewPr>
    <p:cSldViewPr snapToGrid="0">
      <p:cViewPr varScale="1">
        <p:scale>
          <a:sx n="91" d="100"/>
          <a:sy n="91" d="100"/>
        </p:scale>
        <p:origin x="9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4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2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37972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76002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Casestructure.vi and select.vi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8802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55396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64558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45673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01551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91888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34371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3409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pp. 62-75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times is the Number of Indicator updated? Why?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Once, because the output tunnel on the While Loop will output only a single value once the While Loop has finished executing.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4231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pp. 62-75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times is the Number of Indicator updated? Why?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Once, because the output tunnel on the While Loop will output only a single value once the While Loop has finished executing.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Shape 2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0598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410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83930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19090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241856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020616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61412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822041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150732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091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Show</a:t>
            </a:r>
            <a:r>
              <a:rPr lang="en-US" baseline="0" dirty="0"/>
              <a:t> it</a:t>
            </a:r>
            <a:endParaRPr dirty="0"/>
          </a:p>
        </p:txBody>
      </p:sp>
      <p:sp>
        <p:nvSpPr>
          <p:cNvPr id="308" name="Shape 30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20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10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477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2" name="Shape 3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26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22" name="Shape 3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215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2" name="Shape 3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432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400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656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121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105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047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923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Open Main.vi (from project) – click the run </a:t>
            </a:r>
            <a:r>
              <a:rPr lang="en-US" dirty="0" err="1"/>
              <a:t>buton</a:t>
            </a:r>
            <a:endParaRPr dirty="0"/>
          </a:p>
        </p:txBody>
      </p:sp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20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956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Deploying the robot code puts it on the robot – causing it to take effect on next reboot (or after Run as startup)</a:t>
            </a:r>
            <a:endParaRPr dirty="0"/>
          </a:p>
        </p:txBody>
      </p:sp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49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Run as startup puts the code on the </a:t>
            </a:r>
            <a:r>
              <a:rPr lang="en-US" dirty="0" err="1"/>
              <a:t>roborio</a:t>
            </a:r>
            <a:r>
              <a:rPr lang="en-US" dirty="0"/>
              <a:t> in a temporary location and starts it running (does not persist across reboots).</a:t>
            </a:r>
            <a:endParaRPr dirty="0"/>
          </a:p>
        </p:txBody>
      </p:sp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099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684222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Untitled1.vi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Shape 35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34207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Untitled1.vi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Shape 35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888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Untitled1.vi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Shape 36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7216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untitled1</a:t>
            </a:r>
          </a:p>
        </p:txBody>
      </p:sp>
      <p:sp>
        <p:nvSpPr>
          <p:cNvPr id="372" name="Shape 37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36488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9882032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Terminal colors, text, arrow direction, and border thickness all provide visual information about the terminal.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Orange represents floating point numbers.   DBL indicates a double-precision floating point number.  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Terminals with thick borders with arrows on the right are control terminals.   Terminals with thin borders with arrows on the left are indicator terminals.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Shape 3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80542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Shape 39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4956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6294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7852112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019663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5588291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1161333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5431908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6295014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8304296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2963126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4" name="Shape 4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3330312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7" name="Shape 4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00789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a node executes, it produces output data and passes the data to the next node in the dataflow path.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movement of data through the nodes determines the execution order of the VIs and functions on the block diagram.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LabVIEW does NOT use a control flow program execution model like Visual Basic, C++, JAVA, and most other text-based programming languages. In a control flow model, the sequential order of program elements determines the execution order of a program.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4801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17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13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9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159781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spcBef>
                <a:spcPts val="56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spcBef>
                <a:spcPts val="48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874749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1"/>
            <a:ext cx="43887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099" cy="47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lt1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099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900" cy="47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lt1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399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04787"/>
            <a:ext cx="5111699" cy="43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99" cy="351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79C7"/>
            </a:gs>
            <a:gs pos="100000">
              <a:srgbClr val="00276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685800" y="159781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 to LabVIEW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subTitle" idx="1"/>
          </p:nvPr>
        </p:nvSpPr>
        <p:spPr>
          <a:xfrm>
            <a:off x="1153511" y="2935670"/>
            <a:ext cx="6836978" cy="1314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http://workshop.frclabviewtutorials.com</a:t>
            </a:r>
            <a:endParaRPr sz="3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Case Structures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two or more sub diagrams or cases.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an input value to determine which case to execute.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Execute and display only one case at a time.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similar to 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case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statements or 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if...then...else 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statements in text-based programming languages.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100" y="4028700"/>
            <a:ext cx="4274400" cy="1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Case Structures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Input and Output Tunnels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can create multiple input and output tunnels.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Input tunnels are available to all cases if needed.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must define each output tunnel for each case.*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100" y="4028700"/>
            <a:ext cx="4274400" cy="1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Repetition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While Loop</a:t>
            </a: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657350"/>
            <a:ext cx="6467999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Repetition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While Loop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Iteration terminal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Returns number of times loop has executed.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zero-indexed.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343400" y="2686050"/>
            <a:ext cx="3847200" cy="2332124"/>
            <a:chOff x="4343400" y="2686050"/>
            <a:chExt cx="3847200" cy="2332124"/>
          </a:xfrm>
        </p:grpSpPr>
        <p:pic>
          <p:nvPicPr>
            <p:cNvPr id="209" name="Shape 20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43400" y="2686050"/>
              <a:ext cx="3847200" cy="23321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Shape 210"/>
            <p:cNvSpPr txBox="1"/>
            <p:nvPr/>
          </p:nvSpPr>
          <p:spPr>
            <a:xfrm>
              <a:off x="4515823" y="3200625"/>
              <a:ext cx="2476199" cy="236400"/>
            </a:xfrm>
            <a:prstGeom prst="rect">
              <a:avLst/>
            </a:prstGeom>
            <a:noFill/>
            <a:ln>
              <a:noFill/>
            </a:ln>
          </p:spPr>
          <p:txBody>
            <a:bodyPr lIns="91275" tIns="45625" rIns="91275" bIns="45625" anchor="t" anchorCtr="0">
              <a:noAutofit/>
            </a:bodyPr>
            <a:lstStyle/>
            <a:p>
              <a:pPr marL="0" marR="0" lvl="0" indent="0" algn="l" rtl="0">
                <a:lnSpc>
                  <a:spcPct val="87000"/>
                </a:lnSpc>
                <a:spcBef>
                  <a:spcPts val="0"/>
                </a:spcBef>
                <a:buSzPct val="25000"/>
                <a:buNone/>
              </a:pPr>
              <a:r>
                <a:rPr lang="en-US" sz="2000" b="0" i="0" u="none" strike="noStrike" cap="none" dirty="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</a:rPr>
                <a:t>Iteration Terminal</a:t>
              </a:r>
            </a:p>
          </p:txBody>
        </p:sp>
        <p:cxnSp>
          <p:nvCxnSpPr>
            <p:cNvPr id="211" name="Shape 211"/>
            <p:cNvCxnSpPr/>
            <p:nvPr/>
          </p:nvCxnSpPr>
          <p:spPr>
            <a:xfrm flipH="1">
              <a:off x="4709125" y="3586825"/>
              <a:ext cx="6299" cy="888600"/>
            </a:xfrm>
            <a:prstGeom prst="straightConnector1">
              <a:avLst/>
            </a:prstGeom>
            <a:noFill/>
            <a:ln w="285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Repetition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While Loop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Conditional terminal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Defines when the loop stops.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 two options.</a:t>
            </a:r>
          </a:p>
          <a:p>
            <a: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Stop if True</a:t>
            </a:r>
          </a:p>
          <a:p>
            <a: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Continue if True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18" name="Shape 218"/>
          <p:cNvGrpSpPr/>
          <p:nvPr/>
        </p:nvGrpSpPr>
        <p:grpSpPr>
          <a:xfrm>
            <a:off x="4343400" y="2686050"/>
            <a:ext cx="3847156" cy="2332030"/>
            <a:chOff x="4343400" y="3581400"/>
            <a:chExt cx="3847156" cy="3109374"/>
          </a:xfrm>
        </p:grpSpPr>
        <p:pic>
          <p:nvPicPr>
            <p:cNvPr id="219" name="Shape 2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43400" y="3581400"/>
              <a:ext cx="3847156" cy="3109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0" name="Shape 220"/>
            <p:cNvSpPr txBox="1"/>
            <p:nvPr/>
          </p:nvSpPr>
          <p:spPr>
            <a:xfrm>
              <a:off x="5474230" y="4776135"/>
              <a:ext cx="2450568" cy="359950"/>
            </a:xfrm>
            <a:prstGeom prst="rect">
              <a:avLst/>
            </a:prstGeom>
            <a:noFill/>
            <a:ln>
              <a:noFill/>
            </a:ln>
          </p:spPr>
          <p:txBody>
            <a:bodyPr lIns="91275" tIns="45625" rIns="91275" bIns="45625" anchor="t" anchorCtr="0">
              <a:noAutofit/>
            </a:bodyPr>
            <a:lstStyle/>
            <a:p>
              <a:pPr marL="0" marR="0" lvl="0" indent="0" algn="l" rtl="0">
                <a:lnSpc>
                  <a:spcPct val="87000"/>
                </a:lnSpc>
                <a:spcBef>
                  <a:spcPts val="0"/>
                </a:spcBef>
                <a:buSzPct val="25000"/>
                <a:buNone/>
              </a:pPr>
              <a:r>
                <a:rPr lang="en-US" sz="2000" b="0" i="0" u="none" strike="noStrike" cap="non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</a:rPr>
                <a:t>Conditional Terminal</a:t>
              </a:r>
            </a:p>
          </p:txBody>
        </p:sp>
        <p:cxnSp>
          <p:nvCxnSpPr>
            <p:cNvPr id="221" name="Shape 221"/>
            <p:cNvCxnSpPr/>
            <p:nvPr/>
          </p:nvCxnSpPr>
          <p:spPr>
            <a:xfrm>
              <a:off x="7696200" y="5236751"/>
              <a:ext cx="0" cy="533399"/>
            </a:xfrm>
            <a:prstGeom prst="straightConnector1">
              <a:avLst/>
            </a:prstGeom>
            <a:noFill/>
            <a:ln w="285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  <p:sp>
        <p:nvSpPr>
          <p:cNvPr id="222" name="Shape 222"/>
          <p:cNvSpPr txBox="1"/>
          <p:nvPr/>
        </p:nvSpPr>
        <p:spPr>
          <a:xfrm>
            <a:off x="4515823" y="3200625"/>
            <a:ext cx="2476199" cy="236400"/>
          </a:xfrm>
          <a:prstGeom prst="rect">
            <a:avLst/>
          </a:prstGeom>
          <a:noFill/>
          <a:ln>
            <a:noFill/>
          </a:ln>
        </p:spPr>
        <p:txBody>
          <a:bodyPr lIns="91275" tIns="45625" rIns="91275" bIns="45625" anchor="t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Iteration Terminal</a:t>
            </a:r>
          </a:p>
        </p:txBody>
      </p:sp>
      <p:cxnSp>
        <p:nvCxnSpPr>
          <p:cNvPr id="223" name="Shape 223"/>
          <p:cNvCxnSpPr/>
          <p:nvPr/>
        </p:nvCxnSpPr>
        <p:spPr>
          <a:xfrm flipH="1">
            <a:off x="4709125" y="3586825"/>
            <a:ext cx="6299" cy="888600"/>
          </a:xfrm>
          <a:prstGeom prst="straightConnector1">
            <a:avLst/>
          </a:pr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Repetition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687600" cy="3943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While Loop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Tunnels transfer data into and out of structures.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 b="10689"/>
          <a:stretch/>
        </p:blipFill>
        <p:spPr>
          <a:xfrm>
            <a:off x="4144851" y="2171700"/>
            <a:ext cx="4800600" cy="18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Repetition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687600" cy="3943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While Loop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Tunnels transfer data into and out of structures.</a:t>
            </a:r>
          </a:p>
          <a:p>
            <a:pPr marL="742950" marR="0" lvl="1" indent="-28575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pass out of a loop after the loop terminates.</a:t>
            </a: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 b="10689"/>
          <a:stretch/>
        </p:blipFill>
        <p:spPr>
          <a:xfrm>
            <a:off x="4144851" y="2171700"/>
            <a:ext cx="4800600" cy="18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Repetition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0" y="1200150"/>
            <a:ext cx="4144800" cy="3943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While Loop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Tunnels transfer data into and out of structures.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pass out of a loop after the loop terminates.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a tunnel passes </a:t>
            </a:r>
            <a:b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into a loop, the loop </a:t>
            </a:r>
            <a:b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executes only after </a:t>
            </a:r>
            <a:b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arrives at the tunnel.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4" name="Shape 244"/>
          <p:cNvPicPr preferRelativeResize="0"/>
          <p:nvPr/>
        </p:nvPicPr>
        <p:blipFill rotWithShape="1">
          <a:blip r:embed="rId3">
            <a:alphaModFix/>
          </a:blip>
          <a:srcRect b="10689"/>
          <a:stretch/>
        </p:blipFill>
        <p:spPr>
          <a:xfrm>
            <a:off x="4144851" y="2171700"/>
            <a:ext cx="4800600" cy="18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4AF59-F415-4AFB-8285-070AE04FE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Repetition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29FD7-DF37-44B6-BC05-1740E28BA5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Loop  - Demo</a:t>
            </a:r>
          </a:p>
        </p:txBody>
      </p:sp>
    </p:spTree>
    <p:extLst>
      <p:ext uri="{BB962C8B-B14F-4D97-AF65-F5344CB8AC3E}">
        <p14:creationId xmlns:p14="http://schemas.microsoft.com/office/powerpoint/2010/main" val="2084624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Exercise – While Loops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rPr lang="en-US" dirty="0"/>
              <a:t>While Loops.pdf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Front Panel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9925" y="1020175"/>
            <a:ext cx="7736873" cy="41233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Shape 96"/>
          <p:cNvGrpSpPr/>
          <p:nvPr/>
        </p:nvGrpSpPr>
        <p:grpSpPr>
          <a:xfrm>
            <a:off x="1530400" y="1392768"/>
            <a:ext cx="3099199" cy="1808624"/>
            <a:chOff x="730050" y="1794225"/>
            <a:chExt cx="3099199" cy="2411499"/>
          </a:xfrm>
        </p:grpSpPr>
        <p:cxnSp>
          <p:nvCxnSpPr>
            <p:cNvPr id="97" name="Shape 97"/>
            <p:cNvCxnSpPr/>
            <p:nvPr/>
          </p:nvCxnSpPr>
          <p:spPr>
            <a:xfrm flipH="1">
              <a:off x="1742049" y="2322625"/>
              <a:ext cx="721800" cy="1883099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lg" len="lg"/>
              <a:tailEnd type="stealth" w="lg" len="lg"/>
            </a:ln>
          </p:spPr>
        </p:cxnSp>
        <p:cxnSp>
          <p:nvCxnSpPr>
            <p:cNvPr id="98" name="Shape 98"/>
            <p:cNvCxnSpPr/>
            <p:nvPr/>
          </p:nvCxnSpPr>
          <p:spPr>
            <a:xfrm flipH="1">
              <a:off x="1012125" y="2275500"/>
              <a:ext cx="1341899" cy="9888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lg" len="lg"/>
              <a:tailEnd type="stealth" w="lg" len="lg"/>
            </a:ln>
          </p:spPr>
        </p:cxnSp>
        <p:cxnSp>
          <p:nvCxnSpPr>
            <p:cNvPr id="99" name="Shape 99"/>
            <p:cNvCxnSpPr/>
            <p:nvPr/>
          </p:nvCxnSpPr>
          <p:spPr>
            <a:xfrm flipH="1">
              <a:off x="730050" y="2275500"/>
              <a:ext cx="1412099" cy="4863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lg" len="lg"/>
              <a:tailEnd type="stealth" w="lg" len="lg"/>
            </a:ln>
          </p:spPr>
        </p:cxnSp>
        <p:sp>
          <p:nvSpPr>
            <p:cNvPr id="100" name="Shape 100"/>
            <p:cNvSpPr txBox="1"/>
            <p:nvPr/>
          </p:nvSpPr>
          <p:spPr>
            <a:xfrm>
              <a:off x="2228450" y="1794225"/>
              <a:ext cx="1600799" cy="355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-US" sz="2000"/>
                <a:t>Controls</a:t>
              </a:r>
            </a:p>
          </p:txBody>
        </p:sp>
      </p:grpSp>
      <p:grpSp>
        <p:nvGrpSpPr>
          <p:cNvPr id="101" name="Shape 101"/>
          <p:cNvGrpSpPr/>
          <p:nvPr/>
        </p:nvGrpSpPr>
        <p:grpSpPr>
          <a:xfrm>
            <a:off x="4174324" y="1989024"/>
            <a:ext cx="3797949" cy="1930368"/>
            <a:chOff x="3938924" y="2510799"/>
            <a:chExt cx="3797949" cy="2573825"/>
          </a:xfrm>
        </p:grpSpPr>
        <p:cxnSp>
          <p:nvCxnSpPr>
            <p:cNvPr id="102" name="Shape 102"/>
            <p:cNvCxnSpPr/>
            <p:nvPr/>
          </p:nvCxnSpPr>
          <p:spPr>
            <a:xfrm rot="10800000">
              <a:off x="3938924" y="2510799"/>
              <a:ext cx="988800" cy="15381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03" name="Shape 103"/>
            <p:cNvSpPr txBox="1"/>
            <p:nvPr/>
          </p:nvSpPr>
          <p:spPr>
            <a:xfrm>
              <a:off x="5021875" y="4174425"/>
              <a:ext cx="2714999" cy="910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-US" sz="2000"/>
                <a:t>Indicators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Exercise – While Loops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many times is the Number of Iterations indicator updated? Why?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Repetition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While Loop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Loop</a:t>
            </a:r>
          </a:p>
        </p:txBody>
      </p:sp>
      <p:grpSp>
        <p:nvGrpSpPr>
          <p:cNvPr id="265" name="Shape 265"/>
          <p:cNvGrpSpPr/>
          <p:nvPr/>
        </p:nvGrpSpPr>
        <p:grpSpPr>
          <a:xfrm>
            <a:off x="457200" y="2397969"/>
            <a:ext cx="7467600" cy="2566987"/>
            <a:chOff x="533400" y="2965909"/>
            <a:chExt cx="7467600" cy="3422649"/>
          </a:xfrm>
        </p:grpSpPr>
        <p:pic>
          <p:nvPicPr>
            <p:cNvPr id="266" name="Shape 266"/>
            <p:cNvPicPr preferRelativeResize="0"/>
            <p:nvPr/>
          </p:nvPicPr>
          <p:blipFill rotWithShape="1">
            <a:blip r:embed="rId3">
              <a:alphaModFix/>
            </a:blip>
            <a:srcRect r="38889"/>
            <a:stretch/>
          </p:blipFill>
          <p:spPr>
            <a:xfrm>
              <a:off x="533400" y="2965909"/>
              <a:ext cx="7467600" cy="342264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67" name="Shape 267"/>
            <p:cNvCxnSpPr/>
            <p:nvPr/>
          </p:nvCxnSpPr>
          <p:spPr>
            <a:xfrm>
              <a:off x="914400" y="3581400"/>
              <a:ext cx="152399" cy="0"/>
            </a:xfrm>
            <a:prstGeom prst="straightConnector1">
              <a:avLst/>
            </a:prstGeom>
            <a:noFill/>
            <a:ln w="19050" cap="flat" cmpd="sng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Repetition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While Loop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Loop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Count Terminal</a:t>
            </a:r>
          </a:p>
        </p:txBody>
      </p:sp>
      <p:pic>
        <p:nvPicPr>
          <p:cNvPr id="274" name="Shape 2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2498007"/>
            <a:ext cx="285899" cy="2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Repetition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0" y="205975"/>
            <a:ext cx="91440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Comparison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Description</a:t>
            </a:r>
          </a:p>
          <a:p>
            <a:pPr marL="1143000" marR="0" lvl="2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the following scenarios, decide whether to use a While Loop or a For Loop.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Repetition</a:t>
            </a:r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-64850" y="205975"/>
            <a:ext cx="91440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Comparison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Description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the following scenarios, decide whether to use a While Loop or a For Loop.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Scenario 1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Acquire sensor data in a loop that runs once per second for 15s (autonomous).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If you use a While Loop, what is the condition that you need to stop the loop?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If you use a For Loop, how many iterations does the loop need to run?</a:t>
            </a:r>
          </a:p>
          <a:p>
            <a:pPr marL="1143000" marR="0" lvl="2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Is it easier to implement a For Loop or a While Loop?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457200" y="21245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Repetition</a:t>
            </a:r>
          </a:p>
        </p:txBody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0" y="321725"/>
            <a:ext cx="91440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Comparison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Description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the following scenarios, decide whether to use a While Loop or a For Loop.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Scenario 1</a:t>
            </a:r>
          </a:p>
          <a:p>
            <a:pPr lvl="2" indent="-228600">
              <a:spcBef>
                <a:spcPts val="360"/>
              </a:spcBef>
            </a:pPr>
            <a:r>
              <a:rPr lang="en-US" sz="1800" dirty="0"/>
              <a:t>Acquire sensor data in a loop that runs once per second for 15s (autonomous).</a:t>
            </a:r>
            <a:endParaRPr lang="en-US" sz="18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If you use a While Loop, what is the condition that you need to stop the loop?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If you use a For Loop, how many iterations does the loop need to run?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Is it easier to implement a For Loop or a While Loop?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Scenario 2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Acquire gyro until it reads less than 15°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If you use a While Loop, what is the condition that you need to stop the loop?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If you use a For Loop, how many iterations does the loop need to run?</a:t>
            </a:r>
          </a:p>
          <a:p>
            <a:pPr marL="1143000" marR="0" lvl="2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Is it easier to implement a For Loop or a While Loop?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Repetition</a:t>
            </a:r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25950" y="205975"/>
            <a:ext cx="91440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Comparison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Scenario 3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Read both joysticks until they are both negative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If you use a While Loop, what is the condition that you need to stop the loop?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If you use a For Loop, how many iterations does the loop need to run?</a:t>
            </a:r>
          </a:p>
          <a:p>
            <a:pPr marL="1143000" marR="0" lvl="2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Is it easier to implement a For Loop or a While Loop?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Repetition</a:t>
            </a:r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-25950" y="205975"/>
            <a:ext cx="91440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Comparison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Scenario 3</a:t>
            </a:r>
          </a:p>
          <a:p>
            <a:pPr lvl="2" indent="-228600">
              <a:spcBef>
                <a:spcPts val="360"/>
              </a:spcBef>
            </a:pPr>
            <a:r>
              <a:rPr lang="en-US" sz="1800" dirty="0"/>
              <a:t>Read both joysticks until they are both negative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If you use a While Loop, what is the condition that you need to stop the loop?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If you use a For Loop, how many iterations does the loop need to run?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Is it easier to implement a For Loop or a While Loop?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Scenario 4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 a motor ramp starting at zero, increasing incrementally by 0.01 every second, until the output value reaches 1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If you use a While Loop, what is the condition that you need to stop the loop?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If you use a For Loop, how many iterations does the loop need to run?</a:t>
            </a:r>
          </a:p>
          <a:p>
            <a:pPr marL="1143000" marR="0" lvl="2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Is it 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easier to implement a For Loop or a While Loop?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FRC Arhitecture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Begin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FRC Arhitecture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Begin</a:t>
            </a:r>
          </a:p>
        </p:txBody>
      </p:sp>
    </p:spTree>
    <p:extLst>
      <p:ext uri="{BB962C8B-B14F-4D97-AF65-F5344CB8AC3E}">
        <p14:creationId xmlns:p14="http://schemas.microsoft.com/office/powerpoint/2010/main" val="81020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Block Diagram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8329" y="1063375"/>
            <a:ext cx="6387333" cy="4092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" name="Shape 112"/>
          <p:cNvGrpSpPr/>
          <p:nvPr/>
        </p:nvGrpSpPr>
        <p:grpSpPr>
          <a:xfrm>
            <a:off x="2507000" y="2346132"/>
            <a:ext cx="3060299" cy="1173149"/>
            <a:chOff x="894525" y="2484742"/>
            <a:chExt cx="3060299" cy="1564199"/>
          </a:xfrm>
        </p:grpSpPr>
        <p:cxnSp>
          <p:nvCxnSpPr>
            <p:cNvPr id="113" name="Shape 113"/>
            <p:cNvCxnSpPr>
              <a:stCxn id="114" idx="1"/>
            </p:cNvCxnSpPr>
            <p:nvPr/>
          </p:nvCxnSpPr>
          <p:spPr>
            <a:xfrm flipH="1">
              <a:off x="1047525" y="2866642"/>
              <a:ext cx="1306500" cy="11823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lg" len="lg"/>
              <a:tailEnd type="stealth" w="lg" len="lg"/>
            </a:ln>
          </p:spPr>
        </p:cxnSp>
        <p:cxnSp>
          <p:nvCxnSpPr>
            <p:cNvPr id="115" name="Shape 115"/>
            <p:cNvCxnSpPr>
              <a:stCxn id="114" idx="1"/>
            </p:cNvCxnSpPr>
            <p:nvPr/>
          </p:nvCxnSpPr>
          <p:spPr>
            <a:xfrm flipH="1">
              <a:off x="929925" y="2866642"/>
              <a:ext cx="1424100" cy="2409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lg" len="lg"/>
              <a:tailEnd type="stealth" w="lg" len="lg"/>
            </a:ln>
          </p:spPr>
        </p:cxnSp>
        <p:cxnSp>
          <p:nvCxnSpPr>
            <p:cNvPr id="116" name="Shape 116"/>
            <p:cNvCxnSpPr>
              <a:stCxn id="114" idx="1"/>
            </p:cNvCxnSpPr>
            <p:nvPr/>
          </p:nvCxnSpPr>
          <p:spPr>
            <a:xfrm rot="10800000">
              <a:off x="894525" y="2557942"/>
              <a:ext cx="1459500" cy="3087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lg" len="lg"/>
              <a:tailEnd type="stealth" w="lg" len="lg"/>
            </a:ln>
          </p:spPr>
        </p:cxnSp>
        <p:sp>
          <p:nvSpPr>
            <p:cNvPr id="114" name="Shape 114"/>
            <p:cNvSpPr txBox="1"/>
            <p:nvPr/>
          </p:nvSpPr>
          <p:spPr>
            <a:xfrm>
              <a:off x="2354025" y="2484742"/>
              <a:ext cx="1600799" cy="7637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US" sz="2000"/>
                <a:t>Controls</a:t>
              </a:r>
            </a:p>
          </p:txBody>
        </p:sp>
      </p:grpSp>
      <p:grpSp>
        <p:nvGrpSpPr>
          <p:cNvPr id="117" name="Shape 117"/>
          <p:cNvGrpSpPr/>
          <p:nvPr/>
        </p:nvGrpSpPr>
        <p:grpSpPr>
          <a:xfrm>
            <a:off x="5257275" y="2318824"/>
            <a:ext cx="2714999" cy="1600568"/>
            <a:chOff x="5021875" y="2950533"/>
            <a:chExt cx="2714999" cy="2134091"/>
          </a:xfrm>
        </p:grpSpPr>
        <p:cxnSp>
          <p:nvCxnSpPr>
            <p:cNvPr id="118" name="Shape 118"/>
            <p:cNvCxnSpPr/>
            <p:nvPr/>
          </p:nvCxnSpPr>
          <p:spPr>
            <a:xfrm rot="10800000" flipH="1">
              <a:off x="5814400" y="2950533"/>
              <a:ext cx="423600" cy="1239599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19" name="Shape 119"/>
            <p:cNvSpPr txBox="1"/>
            <p:nvPr/>
          </p:nvSpPr>
          <p:spPr>
            <a:xfrm>
              <a:off x="5021875" y="4174425"/>
              <a:ext cx="2714999" cy="910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US" sz="2000"/>
                <a:t>Indicators</a:t>
              </a:r>
            </a:p>
          </p:txBody>
        </p:sp>
      </p:grpSp>
      <p:sp>
        <p:nvSpPr>
          <p:cNvPr id="120" name="Shape 120"/>
          <p:cNvSpPr txBox="1"/>
          <p:nvPr/>
        </p:nvSpPr>
        <p:spPr>
          <a:xfrm>
            <a:off x="3978275" y="1765500"/>
            <a:ext cx="2636399" cy="7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000"/>
              <a:t>Terminals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FRC Arhitecture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Begin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 dirty="0"/>
              <a:t>Create references for all joysticks, motors, and sensors</a:t>
            </a:r>
          </a:p>
          <a:p>
            <a:pPr marL="914400" lvl="1" indent="-228600">
              <a:spcBef>
                <a:spcPts val="0"/>
              </a:spcBef>
            </a:pPr>
            <a:r>
              <a:rPr lang="en-US" dirty="0"/>
              <a:t>Runs at power 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FRC Arhitecture</a:t>
            </a:r>
          </a:p>
        </p:txBody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Begin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Teleop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FRC Arhitecture</a:t>
            </a:r>
          </a:p>
        </p:txBody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Begin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Teleop</a:t>
            </a:r>
          </a:p>
        </p:txBody>
      </p:sp>
    </p:spTree>
    <p:extLst>
      <p:ext uri="{BB962C8B-B14F-4D97-AF65-F5344CB8AC3E}">
        <p14:creationId xmlns:p14="http://schemas.microsoft.com/office/powerpoint/2010/main" val="164872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FRC Arhitecture</a:t>
            </a:r>
          </a:p>
        </p:txBody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Begin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Teleop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 dirty="0"/>
              <a:t>Primarily used to read joysticks and set drive motors and actuators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 dirty="0"/>
              <a:t>Only runs while Teleop enabled</a:t>
            </a:r>
          </a:p>
        </p:txBody>
      </p:sp>
    </p:spTree>
    <p:extLst>
      <p:ext uri="{BB962C8B-B14F-4D97-AF65-F5344CB8AC3E}">
        <p14:creationId xmlns:p14="http://schemas.microsoft.com/office/powerpoint/2010/main" val="251730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FRC Arhitecture</a:t>
            </a:r>
          </a:p>
        </p:txBody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Begin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Teleop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Autonomous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FRC Arhitecture</a:t>
            </a:r>
          </a:p>
        </p:txBody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Begin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Teleop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Autonomous</a:t>
            </a:r>
          </a:p>
        </p:txBody>
      </p:sp>
    </p:spTree>
    <p:extLst>
      <p:ext uri="{BB962C8B-B14F-4D97-AF65-F5344CB8AC3E}">
        <p14:creationId xmlns:p14="http://schemas.microsoft.com/office/powerpoint/2010/main" val="169606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FRC Arhitecture</a:t>
            </a:r>
          </a:p>
        </p:txBody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Begin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Teleop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Autonomous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 dirty="0"/>
              <a:t>Runs when Autonomous is enabled</a:t>
            </a:r>
          </a:p>
        </p:txBody>
      </p:sp>
    </p:spTree>
    <p:extLst>
      <p:ext uri="{BB962C8B-B14F-4D97-AF65-F5344CB8AC3E}">
        <p14:creationId xmlns:p14="http://schemas.microsoft.com/office/powerpoint/2010/main" val="109107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FRC Arhitecture</a:t>
            </a:r>
          </a:p>
        </p:txBody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Begin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Teleop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Autonomous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Timed Tasks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FRC Arhitecture</a:t>
            </a:r>
          </a:p>
        </p:txBody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Begin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Teleop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Autonomous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Timed Tasks</a:t>
            </a:r>
          </a:p>
        </p:txBody>
      </p:sp>
    </p:spTree>
    <p:extLst>
      <p:ext uri="{BB962C8B-B14F-4D97-AF65-F5344CB8AC3E}">
        <p14:creationId xmlns:p14="http://schemas.microsoft.com/office/powerpoint/2010/main" val="355541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FRC Arhitecture</a:t>
            </a:r>
          </a:p>
        </p:txBody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Begin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Teleop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Autonomous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Timed Tasks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 dirty="0"/>
              <a:t>Runs once enabled (during both auto and teleop)</a:t>
            </a:r>
          </a:p>
        </p:txBody>
      </p:sp>
    </p:spTree>
    <p:extLst>
      <p:ext uri="{BB962C8B-B14F-4D97-AF65-F5344CB8AC3E}">
        <p14:creationId xmlns:p14="http://schemas.microsoft.com/office/powerpoint/2010/main" val="384230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Demo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Adding controls and indicators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FRC Deploying Code</a:t>
            </a:r>
          </a:p>
        </p:txBody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Run From Main</a:t>
            </a:r>
          </a:p>
        </p:txBody>
      </p:sp>
    </p:spTree>
    <p:extLst>
      <p:ext uri="{BB962C8B-B14F-4D97-AF65-F5344CB8AC3E}">
        <p14:creationId xmlns:p14="http://schemas.microsoft.com/office/powerpoint/2010/main" val="165635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FRC Deploying Code</a:t>
            </a:r>
          </a:p>
        </p:txBody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Run From Main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Deploy</a:t>
            </a:r>
          </a:p>
        </p:txBody>
      </p:sp>
    </p:spTree>
    <p:extLst>
      <p:ext uri="{BB962C8B-B14F-4D97-AF65-F5344CB8AC3E}">
        <p14:creationId xmlns:p14="http://schemas.microsoft.com/office/powerpoint/2010/main" val="50755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FRC Deploying Code</a:t>
            </a:r>
          </a:p>
        </p:txBody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Run From Main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Deploy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Run </a:t>
            </a:r>
            <a:r>
              <a:rPr lang="en-US"/>
              <a:t>as Startup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7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Debugging Techniques</a:t>
            </a:r>
          </a:p>
        </p:txBody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Correcting Broken VI’s</a:t>
            </a:r>
          </a:p>
        </p:txBody>
      </p:sp>
      <p:pic>
        <p:nvPicPr>
          <p:cNvPr id="346" name="Shape 3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2789634"/>
            <a:ext cx="609599" cy="43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Shape 3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9925" y="1760568"/>
            <a:ext cx="5066699" cy="31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Debugging Techniques</a:t>
            </a:r>
          </a:p>
        </p:txBody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Correcting Broken VI’s</a:t>
            </a:r>
          </a:p>
          <a:p>
            <a:pPr lvl="1" indent="-285750"/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Broken Wires </a:t>
            </a:r>
            <a:r>
              <a:rPr lang="en-US" dirty="0"/>
              <a:t>Exist (e.g.)</a:t>
            </a:r>
            <a:endParaRPr lang="en-US" sz="28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wired a Boolean control to a String indicator.</a:t>
            </a:r>
          </a:p>
          <a:p>
            <a:pPr marL="1143000" marR="0" lvl="2" indent="-2286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wired a numeric control to a numeric control.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Debugging Techniques</a:t>
            </a:r>
          </a:p>
        </p:txBody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Correcting Broken VI’s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Broken Wires Exist (e.g.)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wired a Boolean control to a String indicator.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wired a numeric control to a numeric control.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required block diagram terminal is unwired.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Debugging Techniques</a:t>
            </a:r>
          </a:p>
        </p:txBody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Correcting Broken VI’s</a:t>
            </a:r>
          </a:p>
          <a:p>
            <a:pPr lvl="1" indent="-285750"/>
            <a:r>
              <a:rPr lang="en-US" dirty="0"/>
              <a:t>Broken Wires Exist (e.g.)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wired a Boolean control to a String indicator.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wired a numeric control to a numeric control.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required block diagram terminal is unwired.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subVI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broken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Debugging Techniques</a:t>
            </a:r>
          </a:p>
        </p:txBody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Correcting Broken VI’s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Correcting Dataflow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Execution Highlighting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Single-Stepping &amp; Breakpoints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Probes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Debugging Techniques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Correcting Broken VI’s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Correcting Dataflow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there any unwired or hidden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subVIs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the default data correct?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Does the VI pass undefined data?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numeric representations correct?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nodes executed in the correct order?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959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Terminals and LabVIEW datatypes</a:t>
            </a:r>
          </a:p>
        </p:txBody>
      </p:sp>
      <p:pic>
        <p:nvPicPr>
          <p:cNvPr id="388" name="Shape 38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247490"/>
            <a:ext cx="6863099" cy="309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Demo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Adding controls and indicators</a:t>
            </a:r>
          </a:p>
        </p:txBody>
      </p:sp>
    </p:spTree>
    <p:extLst>
      <p:ext uri="{BB962C8B-B14F-4D97-AF65-F5344CB8AC3E}">
        <p14:creationId xmlns:p14="http://schemas.microsoft.com/office/powerpoint/2010/main" val="389643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Feedback in Loops</a:t>
            </a:r>
          </a:p>
        </p:txBody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Shift Registers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programming with loops, you often need to know the values of data from previous iterations of the loop.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Shift registers transfer values from one loop iteration to the next.</a:t>
            </a:r>
          </a:p>
        </p:txBody>
      </p:sp>
      <p:pic>
        <p:nvPicPr>
          <p:cNvPr id="396" name="Shape 3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8954" y="3630901"/>
            <a:ext cx="3791089" cy="1408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Documentation</a:t>
            </a:r>
          </a:p>
        </p:txBody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 Labels</a:t>
            </a:r>
          </a:p>
        </p:txBody>
      </p:sp>
      <p:pic>
        <p:nvPicPr>
          <p:cNvPr id="5" name="Shape 424"/>
          <p:cNvPicPr preferRelativeResize="0"/>
          <p:nvPr/>
        </p:nvPicPr>
        <p:blipFill rotWithShape="1">
          <a:blip r:embed="rId3">
            <a:alphaModFix/>
          </a:blip>
          <a:srcRect l="1676" t="19912" r="1707" b="4671"/>
          <a:stretch/>
        </p:blipFill>
        <p:spPr>
          <a:xfrm>
            <a:off x="3564157" y="936792"/>
            <a:ext cx="5365352" cy="892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Documentation</a:t>
            </a:r>
          </a:p>
        </p:txBody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 Labels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Describe algorithms.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pale yellow backgrounds.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Double-click in any open space to create.</a:t>
            </a:r>
          </a:p>
        </p:txBody>
      </p:sp>
      <p:pic>
        <p:nvPicPr>
          <p:cNvPr id="5" name="Shape 424"/>
          <p:cNvPicPr preferRelativeResize="0"/>
          <p:nvPr/>
        </p:nvPicPr>
        <p:blipFill rotWithShape="1">
          <a:blip r:embed="rId3">
            <a:alphaModFix/>
          </a:blip>
          <a:srcRect l="1676" t="19912" r="1707" b="4671"/>
          <a:stretch/>
        </p:blipFill>
        <p:spPr>
          <a:xfrm>
            <a:off x="3564157" y="936792"/>
            <a:ext cx="5365352" cy="892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Documentation</a:t>
            </a:r>
          </a:p>
        </p:txBody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 Labels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Describe algorithms.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pale yellow backgrounds.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Double-click in any open space to create.</a:t>
            </a:r>
          </a:p>
        </p:txBody>
      </p:sp>
      <p:pic>
        <p:nvPicPr>
          <p:cNvPr id="5" name="Shape 424"/>
          <p:cNvPicPr preferRelativeResize="0"/>
          <p:nvPr/>
        </p:nvPicPr>
        <p:blipFill rotWithShape="1">
          <a:blip r:embed="rId3">
            <a:alphaModFix/>
          </a:blip>
          <a:srcRect l="1676" t="19912" r="1707" b="4671"/>
          <a:stretch/>
        </p:blipFill>
        <p:spPr>
          <a:xfrm>
            <a:off x="3564157" y="936792"/>
            <a:ext cx="5365352" cy="892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Documentation</a:t>
            </a:r>
          </a:p>
        </p:txBody>
      </p:sp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 Labels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Owned Labels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Explain data contents of wires and objects.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Move with object.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transparent backgrounds.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 Visible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Items»Label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from the shortcut menu to create.</a:t>
            </a:r>
          </a:p>
        </p:txBody>
      </p:sp>
      <p:pic>
        <p:nvPicPr>
          <p:cNvPr id="5" name="Shape 424"/>
          <p:cNvPicPr preferRelativeResize="0"/>
          <p:nvPr/>
        </p:nvPicPr>
        <p:blipFill rotWithShape="1">
          <a:blip r:embed="rId3">
            <a:alphaModFix/>
          </a:blip>
          <a:srcRect l="1676" t="19912" r="1707" b="4671"/>
          <a:stretch/>
        </p:blipFill>
        <p:spPr>
          <a:xfrm>
            <a:off x="3564157" y="936792"/>
            <a:ext cx="5365352" cy="892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Documentation</a:t>
            </a:r>
          </a:p>
        </p:txBody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 Labels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Owned Labels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Explain data contents of wires and objects.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Move with object.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transparent backgrounds.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 Visible Items»Label from the shortcut menu to create.</a:t>
            </a:r>
          </a:p>
        </p:txBody>
      </p:sp>
      <p:pic>
        <p:nvPicPr>
          <p:cNvPr id="5" name="Shape 424"/>
          <p:cNvPicPr preferRelativeResize="0"/>
          <p:nvPr/>
        </p:nvPicPr>
        <p:blipFill rotWithShape="1">
          <a:blip r:embed="rId3">
            <a:alphaModFix/>
          </a:blip>
          <a:srcRect l="1676" t="19912" r="1707" b="4671"/>
          <a:stretch/>
        </p:blipFill>
        <p:spPr>
          <a:xfrm>
            <a:off x="3564157" y="936792"/>
            <a:ext cx="5365352" cy="892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Documentation</a:t>
            </a:r>
          </a:p>
        </p:txBody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 Labels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Owned Labels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 diagram Labels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Case Structures</a:t>
            </a:r>
          </a:p>
          <a:p>
            <a:pPr marL="0" marR="0" lvl="0" indent="0" algn="l" rtl="0">
              <a:spcBef>
                <a:spcPts val="64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8" name="Shape 4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823" y="2914650"/>
            <a:ext cx="5987100" cy="14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Documentation</a:t>
            </a:r>
          </a:p>
        </p:txBody>
      </p:sp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 Labels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Owned Labels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 diagram Labels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Case Structures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Loops</a:t>
            </a:r>
          </a:p>
          <a:p>
            <a:pPr marL="0" marR="0" lvl="0" indent="0" algn="l" rtl="0">
              <a:spcBef>
                <a:spcPts val="64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45" name="Shape 4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554" y="3377690"/>
            <a:ext cx="4800600" cy="171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Documentation</a:t>
            </a:r>
          </a:p>
        </p:txBody>
      </p: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 Labels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Owned Labels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 diagram Labels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White Papers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Documentation</a:t>
            </a:r>
          </a:p>
        </p:txBody>
      </p:sp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 Labels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Owned Labels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 diagram Labels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White Papers</a:t>
            </a:r>
          </a:p>
        </p:txBody>
      </p:sp>
      <p:pic>
        <p:nvPicPr>
          <p:cNvPr id="458" name="Shape 4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244395"/>
            <a:ext cx="6410400" cy="35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Flow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LabVIEW follows a dataflow model for running Vis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node executes only when data is available at all of its required input terminals.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node supplies data to the output terminals only when the node finishes execution.</a:t>
            </a: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t="649" b="4276"/>
          <a:stretch/>
        </p:blipFill>
        <p:spPr>
          <a:xfrm>
            <a:off x="2209807" y="3635992"/>
            <a:ext cx="4724400" cy="11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Keyboard Shortcuts</a:t>
            </a:r>
          </a:p>
        </p:txBody>
      </p:sp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CTRL + u = diagram cleanup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Right Click = palette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CTRL + Space = quick drop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CTRL + e = switch window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CTRL + Shift + e = activate project window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CTRL + r = Run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CTRL + t = split window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Demo - Setting a motor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Read Joystick</a:t>
            </a:r>
          </a:p>
          <a:p>
            <a:pPr marL="457200" lvl="0" indent="-228600">
              <a:spcBef>
                <a:spcPts val="0"/>
              </a:spcBef>
            </a:pPr>
            <a:r>
              <a:rPr lang="en-US" dirty="0"/>
              <a:t>Set Drive motors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Demo - Setting a motor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Read Joystick</a:t>
            </a:r>
          </a:p>
          <a:p>
            <a:pPr marL="457200" lvl="0" indent="-228600">
              <a:spcBef>
                <a:spcPts val="0"/>
              </a:spcBef>
            </a:pPr>
            <a:r>
              <a:rPr lang="en-US" dirty="0"/>
              <a:t>Set Drive motors</a:t>
            </a:r>
          </a:p>
        </p:txBody>
      </p:sp>
    </p:spTree>
    <p:extLst>
      <p:ext uri="{BB962C8B-B14F-4D97-AF65-F5344CB8AC3E}">
        <p14:creationId xmlns:p14="http://schemas.microsoft.com/office/powerpoint/2010/main" val="292771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Exercise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Drive a motor.pdf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1694</Words>
  <Application>Microsoft Office PowerPoint</Application>
  <PresentationFormat>On-screen Show (16:9)</PresentationFormat>
  <Paragraphs>330</Paragraphs>
  <Slides>60</Slides>
  <Notes>59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Times New Roman</vt:lpstr>
      <vt:lpstr>Calibri</vt:lpstr>
      <vt:lpstr>Arial</vt:lpstr>
      <vt:lpstr>Office Theme</vt:lpstr>
      <vt:lpstr>Intro to LabVIEW</vt:lpstr>
      <vt:lpstr>Front Panel</vt:lpstr>
      <vt:lpstr>Block Diagram</vt:lpstr>
      <vt:lpstr>Demo</vt:lpstr>
      <vt:lpstr>Demo</vt:lpstr>
      <vt:lpstr>Data Flow</vt:lpstr>
      <vt:lpstr>Demo - Setting a motor</vt:lpstr>
      <vt:lpstr>Demo - Setting a motor</vt:lpstr>
      <vt:lpstr>Exercise</vt:lpstr>
      <vt:lpstr>Case Structures</vt:lpstr>
      <vt:lpstr>Case Structures</vt:lpstr>
      <vt:lpstr>Repetition</vt:lpstr>
      <vt:lpstr>Repetition</vt:lpstr>
      <vt:lpstr>Repetition</vt:lpstr>
      <vt:lpstr>Repetition</vt:lpstr>
      <vt:lpstr>Repetition</vt:lpstr>
      <vt:lpstr>Repetition</vt:lpstr>
      <vt:lpstr>Repetition</vt:lpstr>
      <vt:lpstr>Exercise – While Loops</vt:lpstr>
      <vt:lpstr>Exercise – While Loops</vt:lpstr>
      <vt:lpstr>Repetition</vt:lpstr>
      <vt:lpstr>Repetition</vt:lpstr>
      <vt:lpstr>Repetition</vt:lpstr>
      <vt:lpstr>Repetition</vt:lpstr>
      <vt:lpstr>Repetition</vt:lpstr>
      <vt:lpstr>Repetition</vt:lpstr>
      <vt:lpstr>Repetition</vt:lpstr>
      <vt:lpstr>FRC Arhitecture</vt:lpstr>
      <vt:lpstr>FRC Arhitecture</vt:lpstr>
      <vt:lpstr>FRC Arhitecture</vt:lpstr>
      <vt:lpstr>FRC Arhitecture</vt:lpstr>
      <vt:lpstr>FRC Arhitecture</vt:lpstr>
      <vt:lpstr>FRC Arhitecture</vt:lpstr>
      <vt:lpstr>FRC Arhitecture</vt:lpstr>
      <vt:lpstr>FRC Arhitecture</vt:lpstr>
      <vt:lpstr>FRC Arhitecture</vt:lpstr>
      <vt:lpstr>FRC Arhitecture</vt:lpstr>
      <vt:lpstr>FRC Arhitecture</vt:lpstr>
      <vt:lpstr>FRC Arhitecture</vt:lpstr>
      <vt:lpstr>FRC Deploying Code</vt:lpstr>
      <vt:lpstr>FRC Deploying Code</vt:lpstr>
      <vt:lpstr>FRC Deploying Code</vt:lpstr>
      <vt:lpstr>Debugging Techniques</vt:lpstr>
      <vt:lpstr>Debugging Techniques</vt:lpstr>
      <vt:lpstr>Debugging Techniques</vt:lpstr>
      <vt:lpstr>Debugging Techniques</vt:lpstr>
      <vt:lpstr>Debugging Techniques</vt:lpstr>
      <vt:lpstr>Debugging Techniques</vt:lpstr>
      <vt:lpstr>Terminals and LabVIEW datatypes</vt:lpstr>
      <vt:lpstr>Data Feedback in Loops</vt:lpstr>
      <vt:lpstr>Documentation</vt:lpstr>
      <vt:lpstr>Documentation</vt:lpstr>
      <vt:lpstr>Documentation</vt:lpstr>
      <vt:lpstr>Documentation</vt:lpstr>
      <vt:lpstr>Documentation</vt:lpstr>
      <vt:lpstr>Documentation</vt:lpstr>
      <vt:lpstr>Documentation</vt:lpstr>
      <vt:lpstr>Documentation</vt:lpstr>
      <vt:lpstr>Documentation</vt:lpstr>
      <vt:lpstr>Keyboard Shortcuts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LabVIEW</dc:title>
  <dc:creator>Matthew</dc:creator>
  <cp:lastModifiedBy>Matt Shafer</cp:lastModifiedBy>
  <cp:revision>12</cp:revision>
  <dcterms:modified xsi:type="dcterms:W3CDTF">2018-12-28T00:53:39Z</dcterms:modified>
</cp:coreProperties>
</file>