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54" r:id="rId3"/>
    <p:sldId id="380" r:id="rId4"/>
    <p:sldId id="357" r:id="rId5"/>
    <p:sldId id="356" r:id="rId6"/>
    <p:sldId id="358" r:id="rId7"/>
    <p:sldId id="359" r:id="rId8"/>
    <p:sldId id="360" r:id="rId9"/>
    <p:sldId id="379" r:id="rId10"/>
    <p:sldId id="362" r:id="rId11"/>
    <p:sldId id="306" r:id="rId12"/>
    <p:sldId id="364" r:id="rId13"/>
    <p:sldId id="365" r:id="rId14"/>
    <p:sldId id="371" r:id="rId15"/>
    <p:sldId id="368" r:id="rId16"/>
    <p:sldId id="370" r:id="rId17"/>
    <p:sldId id="372" r:id="rId18"/>
    <p:sldId id="373" r:id="rId19"/>
    <p:sldId id="374" r:id="rId20"/>
    <p:sldId id="375" r:id="rId21"/>
    <p:sldId id="363" r:id="rId22"/>
    <p:sldId id="307" r:id="rId23"/>
    <p:sldId id="315" r:id="rId24"/>
    <p:sldId id="316" r:id="rId25"/>
    <p:sldId id="311" r:id="rId26"/>
    <p:sldId id="312" r:id="rId27"/>
    <p:sldId id="376" r:id="rId28"/>
    <p:sldId id="378" r:id="rId29"/>
    <p:sldId id="377" r:id="rId30"/>
    <p:sldId id="381" r:id="rId31"/>
    <p:sldId id="397" r:id="rId32"/>
    <p:sldId id="382" r:id="rId33"/>
    <p:sldId id="383" r:id="rId34"/>
    <p:sldId id="384" r:id="rId35"/>
    <p:sldId id="390" r:id="rId36"/>
    <p:sldId id="386" r:id="rId37"/>
    <p:sldId id="388" r:id="rId38"/>
    <p:sldId id="389" r:id="rId39"/>
    <p:sldId id="391" r:id="rId40"/>
    <p:sldId id="392" r:id="rId41"/>
    <p:sldId id="394" r:id="rId42"/>
    <p:sldId id="398" r:id="rId43"/>
    <p:sldId id="396" r:id="rId44"/>
    <p:sldId id="395" r:id="rId45"/>
    <p:sldId id="275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65193" autoAdjust="0"/>
  </p:normalViewPr>
  <p:slideViewPr>
    <p:cSldViewPr>
      <p:cViewPr varScale="1">
        <p:scale>
          <a:sx n="56" d="100"/>
          <a:sy n="56" d="100"/>
        </p:scale>
        <p:origin x="145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0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1DA9-5012-40B4-BF7C-936F20E7C29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9CEDA-A88F-405F-B085-0C49B470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tpoint_(control_system)" TargetMode="External"/><Relationship Id="rId7" Type="http://schemas.openxmlformats.org/officeDocument/2006/relationships/hyperlink" Target="https://en.wikipedia.org/wiki/Derivative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ntegral" TargetMode="External"/><Relationship Id="rId5" Type="http://schemas.openxmlformats.org/officeDocument/2006/relationships/hyperlink" Target="https://en.wikipedia.org/wiki/Proportional_control" TargetMode="External"/><Relationship Id="rId4" Type="http://schemas.openxmlformats.org/officeDocument/2006/relationships/hyperlink" Target="https://en.wikipedia.org/wiki/Process_variabl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from: </a:t>
            </a:r>
          </a:p>
          <a:p>
            <a:r>
              <a:rPr lang="en-US" dirty="0"/>
              <a:t>https://www.google.com/url?sa=i&amp;source=imgres&amp;cd=&amp;cad=rja&amp;uact=8&amp;ved=2ahUKEwiJubyf2sXfAhVMaq0KHXaFApAQjxx6BAgBEAI&amp;url=http%3A%2F%2Finterviewquestionanswer.com%2Felectrical-engineering%2Fwhat-are-different-types-of-control-systems&amp;psig=AOvVaw0I1yfTz9-ETIWCxb3uyuvJ&amp;ust=1546195772100247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from: </a:t>
            </a:r>
          </a:p>
          <a:p>
            <a:r>
              <a:rPr lang="en-US" dirty="0"/>
              <a:t>https://www.google.com/url?sa=i&amp;source=imgres&amp;cd=&amp;cad=rja&amp;uact=8&amp;ved=2ahUKEwiJubyf2sXfAhVMaq0KHXaFApAQjxx6BAgBEAI&amp;url=http%3A%2F%2Finterviewquestionanswer.com%2Felectrical-engineering%2Fwhat-are-different-types-of-control-systems&amp;psig=AOvVaw0I1yfTz9-ETIWCxb3uyuvJ&amp;ust=1546195772100247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9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28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want to move the arm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7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I tell Teleop to move the arm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63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tells the motor (motor X) to set to 25%</a:t>
            </a:r>
          </a:p>
          <a:p>
            <a:endParaRPr lang="en-US" dirty="0"/>
          </a:p>
          <a:p>
            <a:r>
              <a:rPr lang="en-US" dirty="0"/>
              <a:t>Did that move the arm at all? Did it move to the position I wanted ??</a:t>
            </a:r>
          </a:p>
          <a:p>
            <a:endParaRPr lang="en-US" dirty="0"/>
          </a:p>
          <a:p>
            <a:r>
              <a:rPr lang="en-US" b="1" i="0" dirty="0"/>
              <a:t>I don’t know at this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8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let’s put a potentiometer on the arm and change our command to move it to 90 °</a:t>
            </a:r>
          </a:p>
          <a:p>
            <a:endParaRPr lang="en-US" b="1" i="0" dirty="0"/>
          </a:p>
          <a:p>
            <a:r>
              <a:rPr lang="en-US" b="0" i="0" dirty="0"/>
              <a:t>Now, Teleop still says to set the motor power to 25%, but the motor will affect the potentiometer. We can then read that potentiometer in Tele-op to know what the arm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1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we would diagram something like this (notice that I removed the value the motor is getting set to because this is now a continuous loop of feedback and the motor value may change over time).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0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PID is a methodology of closed loop feedback/control that allows for fast response 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7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Wikipedia: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PID controller continuously calculates an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 value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e(t) as the difference between a desired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etpoint (control system)"/>
              </a:rPr>
              <a:t>setpoint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(SP) and a measured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rocess variable"/>
              </a:rPr>
              <a:t>process variable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(PV) and applies a correction based on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Proportional control"/>
              </a:rPr>
              <a:t>proportional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Integral"/>
              </a:rPr>
              <a:t>integral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Derivative"/>
              </a:rPr>
              <a:t>derivative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terms (denoted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respectively), hence the name.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8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fill this in a little more once we get the game for 2019</a:t>
            </a:r>
          </a:p>
          <a:p>
            <a:endParaRPr lang="en-US" dirty="0"/>
          </a:p>
          <a:p>
            <a:r>
              <a:rPr lang="en-US" dirty="0"/>
              <a:t>Notes: </a:t>
            </a:r>
          </a:p>
          <a:p>
            <a:r>
              <a:rPr lang="en-US" dirty="0"/>
              <a:t>Every year there has been a way to score points for your alliance by just moving</a:t>
            </a:r>
          </a:p>
          <a:p>
            <a:endParaRPr lang="en-US" dirty="0"/>
          </a:p>
          <a:p>
            <a:r>
              <a:rPr lang="en-US" dirty="0"/>
              <a:t>In the past, auto has been the first or second tie-breaker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consistent auto is worth more than an if-y end game.</a:t>
            </a:r>
          </a:p>
          <a:p>
            <a:endParaRPr lang="en-US" dirty="0"/>
          </a:p>
          <a:p>
            <a:r>
              <a:rPr lang="en-US" dirty="0"/>
              <a:t>In 2016, (Stronghold) robots got 10 points for crossing a defense and 10 points for scoring in the high goal in auto. A lot of teams that have learned to prioritize Auto got these consistently.</a:t>
            </a:r>
          </a:p>
          <a:p>
            <a:endParaRPr lang="en-US" dirty="0"/>
          </a:p>
          <a:p>
            <a:r>
              <a:rPr lang="en-US" dirty="0"/>
              <a:t>Let’s say for the sake of argument that they were only 90% consistent. 90% x 20 points is an expected 18 points per match.</a:t>
            </a:r>
          </a:p>
          <a:p>
            <a:endParaRPr lang="en-US" dirty="0"/>
          </a:p>
          <a:p>
            <a:r>
              <a:rPr lang="en-US" dirty="0"/>
              <a:t>On the other hand, that year a team could climb in the end game for 15 points. A lot of robots had difficulty getting through the match, onto the tower grounds, and climbing. But even if they were 100% consistent at this, that would only be an expected 15 points per match (which is less than 18).</a:t>
            </a:r>
          </a:p>
          <a:p>
            <a:endParaRPr lang="en-US" dirty="0"/>
          </a:p>
          <a:p>
            <a:r>
              <a:rPr lang="en-US" dirty="0"/>
              <a:t>You might say that’s not a lot less, and it’s not. But in putting in the effort to have a consistent auto and trained drivers, you can be prepared to widen that gap.</a:t>
            </a:r>
          </a:p>
          <a:p>
            <a:endParaRPr lang="en-US" dirty="0"/>
          </a:p>
          <a:p>
            <a:r>
              <a:rPr lang="en-US" dirty="0"/>
              <a:t>Don’t get me wrong, top teams will do both and have better than 90% success at it, but in my experience, a lot of teams that could be competitive are not prioritizing auto enough to compete with the stronger teams.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5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https://en.wikipedia.org/wiki/PID_controller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3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proportional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5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Note: a small error long enough eventually produces and integral of significant value (exponentially approaching infinity), causing the robot to jump into action and overshoot.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41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4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http://faculty.mercer.edu/jenkins_he/documents/TuningforPIDControllers.pdf#page=6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r>
              <a:rPr lang="en-US" dirty="0"/>
              <a:t>Ziegler-Nichols</a:t>
            </a:r>
            <a:r>
              <a:rPr lang="en-US" baseline="0" dirty="0"/>
              <a:t>: http://robotsforroboticists.com/pid-control/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Manual (page 16): </a:t>
            </a:r>
            <a:r>
              <a:rPr lang="en-US" dirty="0"/>
              <a:t>https://docs.google.com/viewer?a=v&amp;pid=sites&amp;srcid=aGFyZGluZy5lZHV8dGVhbS0zOTM3fGd4OjUyNzdiNzRkNjkxNjA3MGM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http://www.ni.com/white-paper/3782/en/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8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desired angle (a control), and the current angle (from the gyro), bound the output to [-1, 1], us 1 as the </a:t>
            </a:r>
            <a:r>
              <a:rPr lang="en-US" dirty="0" err="1"/>
              <a:t>the</a:t>
            </a:r>
            <a:r>
              <a:rPr lang="en-US" dirty="0"/>
              <a:t> proportional constant and .01 as the integral constant – use the result as the steering on Arcade Drive (in effect, a drive straight).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72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some examples of effective sensors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42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140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5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going to address mechanisms here, this presentation is focused on the software side of things, but I did feel like we should acknowledge that dependency.</a:t>
            </a:r>
          </a:p>
          <a:p>
            <a:endParaRPr lang="en-US" dirty="0"/>
          </a:p>
          <a:p>
            <a:r>
              <a:rPr lang="en-US" dirty="0"/>
              <a:t>For easy to edit, I’m going to present a way to do a file based autonomous so that you don’t have to redeploy every time you tweak it.</a:t>
            </a:r>
          </a:p>
          <a:p>
            <a:endParaRPr lang="en-US" dirty="0"/>
          </a:p>
          <a:p>
            <a:r>
              <a:rPr lang="en-US" dirty="0"/>
              <a:t>As well as several example sensors and possible ways that they could be beneficial.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0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Drive-train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likely to travel more than 10 rotations in a given match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Don’t care where the wheels are when starting, and even better – the robots starting position is 0 (good)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Fly Wheel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Don’t care what position it starts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Likely to rotate more than 10 rotations in a match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Care is primarily about speed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29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572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090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271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Arm angles: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Care about absolute position (0 should always mean on the ground regardless of where the arm was when we turn it on).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Same for elevators and similar manipulators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964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889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disadvantage that potentiometers have when compared to encoders is now you care very much about the position of the potentiometer when mounting/unmounting it. </a:t>
            </a:r>
          </a:p>
          <a:p>
            <a:endParaRPr lang="en-US" dirty="0"/>
          </a:p>
          <a:p>
            <a:r>
              <a:rPr lang="en-US" dirty="0"/>
              <a:t>I’m not going to go into this today, but there is a documented, simple way to apply a known offset when reading potentiometers – you would then update this offset after doing modifications.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55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59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37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4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774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DistanceToTarget2.vi</a:t>
            </a:r>
          </a:p>
          <a:p>
            <a:endParaRPr lang="en-US" dirty="0"/>
          </a:p>
          <a:p>
            <a:r>
              <a:rPr lang="en-US" dirty="0"/>
              <a:t>Desktop Example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01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6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project and right click on {Target …} and select New -&gt; Control</a:t>
            </a:r>
          </a:p>
          <a:p>
            <a:endParaRPr lang="en-US" dirty="0"/>
          </a:p>
          <a:p>
            <a:r>
              <a:rPr lang="en-US" dirty="0"/>
              <a:t>We will want to add multiple fields to this control, so first add a cluster</a:t>
            </a:r>
          </a:p>
          <a:p>
            <a:endParaRPr lang="en-US" dirty="0"/>
          </a:p>
          <a:p>
            <a:r>
              <a:rPr lang="en-US" dirty="0"/>
              <a:t>Then to that cluster add a distance angle and time numeric controls.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79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6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 in the project explorer, expand and then right click on “My Computer” and select “Add” -&gt; “File . . .” 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will open a file dialogue. Use it to select the  EditMoves.vi that you just extracted.</a:t>
            </a:r>
            <a:endParaRPr lang="en-US" dirty="0"/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putting this vi under “My Computer”, you are telling LabVIEW that you want this vi to run locally.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EditMoves.vi is a utility VI that allows for you to put in your own definition of what an autonomous move looks like and build an array of such moves for an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EditMoves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extract xml from the array and store it locally (when save is hit) and put it on the robot for recallMovesOnRobot.vi to load when your autonomous code calls it.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add recallMovesOnRobot.vi under the Target (maybe even under “Support Code” or under “Team Code” - it’s up to you).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4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close the feedback loop means to bring information from the output of an action back as an input.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0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7FA6-D051-4DA4-98CE-CD48777DE9E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Advanced  LabVIEW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43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clabviewtutorials.com/tutorials/sensors/roborio/potentiometer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clabviewtutorials.com/tutorials/sensors/dashboard/arduino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clabviewtutorials.com/tutorials/filedAut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LabVIEW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http://workshop.frclabviewtutorials.com</a:t>
            </a:r>
          </a:p>
        </p:txBody>
      </p:sp>
    </p:spTree>
    <p:extLst>
      <p:ext uri="{BB962C8B-B14F-4D97-AF65-F5344CB8AC3E}">
        <p14:creationId xmlns:p14="http://schemas.microsoft.com/office/powerpoint/2010/main" val="32292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8C9A-7482-4111-87D5-E2763AC7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26D2A-1717-4626-86B7-BFC0F43CBF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Closed loop control through PID</a:t>
            </a:r>
          </a:p>
        </p:txBody>
      </p:sp>
    </p:spTree>
    <p:extLst>
      <p:ext uri="{BB962C8B-B14F-4D97-AF65-F5344CB8AC3E}">
        <p14:creationId xmlns:p14="http://schemas.microsoft.com/office/powerpoint/2010/main" val="27224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Loop:</a:t>
            </a:r>
          </a:p>
          <a:p>
            <a:endParaRPr lang="en-US" dirty="0"/>
          </a:p>
        </p:txBody>
      </p:sp>
      <p:pic>
        <p:nvPicPr>
          <p:cNvPr id="2050" name="Picture 2" descr="Image result for control types">
            <a:extLst>
              <a:ext uri="{FF2B5EF4-FFF2-40B4-BE49-F238E27FC236}">
                <a16:creationId xmlns:a16="http://schemas.microsoft.com/office/drawing/2014/main" id="{BCEDCD2F-026A-4322-8F5A-AF0D43E5E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72"/>
          <a:stretch/>
        </p:blipFill>
        <p:spPr bwMode="auto">
          <a:xfrm>
            <a:off x="990600" y="2286000"/>
            <a:ext cx="7162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85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endParaRPr lang="en-US" dirty="0"/>
          </a:p>
        </p:txBody>
      </p:sp>
      <p:pic>
        <p:nvPicPr>
          <p:cNvPr id="2050" name="Picture 2" descr="Image result for control types">
            <a:extLst>
              <a:ext uri="{FF2B5EF4-FFF2-40B4-BE49-F238E27FC236}">
                <a16:creationId xmlns:a16="http://schemas.microsoft.com/office/drawing/2014/main" id="{BCEDCD2F-026A-4322-8F5A-AF0D43E5E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29" b="943"/>
          <a:stretch/>
        </p:blipFill>
        <p:spPr bwMode="auto">
          <a:xfrm>
            <a:off x="1066800" y="2971800"/>
            <a:ext cx="7162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3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102895" y="4411664"/>
            <a:ext cx="19050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Move the arm</a:t>
            </a:r>
          </a:p>
        </p:txBody>
      </p:sp>
    </p:spTree>
    <p:extLst>
      <p:ext uri="{BB962C8B-B14F-4D97-AF65-F5344CB8AC3E}">
        <p14:creationId xmlns:p14="http://schemas.microsoft.com/office/powerpoint/2010/main" val="13212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102895" y="4411664"/>
            <a:ext cx="19050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Move the arm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007895" y="5021263"/>
            <a:ext cx="4973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</p:spTree>
    <p:extLst>
      <p:ext uri="{BB962C8B-B14F-4D97-AF65-F5344CB8AC3E}">
        <p14:creationId xmlns:p14="http://schemas.microsoft.com/office/powerpoint/2010/main" val="347468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102895" y="4411664"/>
            <a:ext cx="19050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Move the arm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007895" y="5021263"/>
            <a:ext cx="4973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 = .25</a:t>
            </a:r>
          </a:p>
        </p:txBody>
      </p:sp>
    </p:spTree>
    <p:extLst>
      <p:ext uri="{BB962C8B-B14F-4D97-AF65-F5344CB8AC3E}">
        <p14:creationId xmlns:p14="http://schemas.microsoft.com/office/powerpoint/2010/main" val="18023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092868" y="4051767"/>
            <a:ext cx="19050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Set Arm Position to 90 °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97868" y="5021263"/>
            <a:ext cx="50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 = .25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201273-7B7E-4E6D-A0E0-6135EE832DB3}"/>
              </a:ext>
            </a:extLst>
          </p:cNvPr>
          <p:cNvSpPr/>
          <p:nvPr/>
        </p:nvSpPr>
        <p:spPr>
          <a:xfrm>
            <a:off x="8534400" y="4411664"/>
            <a:ext cx="18288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Potentiometer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05F69-0C63-46F5-BF0C-009D0DCAADB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249655" y="5021253"/>
            <a:ext cx="284745" cy="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6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092868" y="4051767"/>
            <a:ext cx="19050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Set Arm Position to 90 °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97868" y="5021263"/>
            <a:ext cx="50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201273-7B7E-4E6D-A0E0-6135EE832DB3}"/>
              </a:ext>
            </a:extLst>
          </p:cNvPr>
          <p:cNvSpPr/>
          <p:nvPr/>
        </p:nvSpPr>
        <p:spPr>
          <a:xfrm>
            <a:off x="8534400" y="4411664"/>
            <a:ext cx="18288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Potentiometer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05F69-0C63-46F5-BF0C-009D0DCAADB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249655" y="5021253"/>
            <a:ext cx="284745" cy="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652A86A-22CF-4DF1-A2FB-6B77E24B22DC}"/>
              </a:ext>
            </a:extLst>
          </p:cNvPr>
          <p:cNvCxnSpPr>
            <a:stCxn id="11" idx="0"/>
            <a:endCxn id="6" idx="0"/>
          </p:cNvCxnSpPr>
          <p:nvPr/>
        </p:nvCxnSpPr>
        <p:spPr>
          <a:xfrm rot="16200000" flipV="1">
            <a:off x="7010400" y="1973264"/>
            <a:ext cx="12700" cy="4876800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D075A5-AE2E-4BDF-8F45-F7C324D0CA2F}"/>
              </a:ext>
            </a:extLst>
          </p:cNvPr>
          <p:cNvSpPr txBox="1"/>
          <p:nvPr/>
        </p:nvSpPr>
        <p:spPr>
          <a:xfrm>
            <a:off x="6251575" y="384526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(arm position)</a:t>
            </a:r>
          </a:p>
        </p:txBody>
      </p:sp>
    </p:spTree>
    <p:extLst>
      <p:ext uri="{BB962C8B-B14F-4D97-AF65-F5344CB8AC3E}">
        <p14:creationId xmlns:p14="http://schemas.microsoft.com/office/powerpoint/2010/main" val="38549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 - 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PID stand for:</a:t>
            </a:r>
          </a:p>
          <a:p>
            <a:pPr lvl="1"/>
            <a:r>
              <a:rPr lang="en-US" dirty="0"/>
              <a:t>Proportional</a:t>
            </a:r>
          </a:p>
          <a:p>
            <a:pPr lvl="1"/>
            <a:r>
              <a:rPr lang="en-US" dirty="0"/>
              <a:t>Integral</a:t>
            </a:r>
          </a:p>
          <a:p>
            <a:pPr lvl="1"/>
            <a:r>
              <a:rPr lang="en-US" dirty="0"/>
              <a:t>Derivative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884724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092868" y="4051767"/>
            <a:ext cx="19050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Set Arm Position to 90 °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97868" y="5021263"/>
            <a:ext cx="50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201273-7B7E-4E6D-A0E0-6135EE832DB3}"/>
              </a:ext>
            </a:extLst>
          </p:cNvPr>
          <p:cNvSpPr/>
          <p:nvPr/>
        </p:nvSpPr>
        <p:spPr>
          <a:xfrm>
            <a:off x="8534400" y="4411664"/>
            <a:ext cx="18288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Potentiometer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05F69-0C63-46F5-BF0C-009D0DCAADB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249655" y="5021253"/>
            <a:ext cx="284745" cy="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652A86A-22CF-4DF1-A2FB-6B77E24B22DC}"/>
              </a:ext>
            </a:extLst>
          </p:cNvPr>
          <p:cNvCxnSpPr>
            <a:stCxn id="11" idx="0"/>
            <a:endCxn id="6" idx="0"/>
          </p:cNvCxnSpPr>
          <p:nvPr/>
        </p:nvCxnSpPr>
        <p:spPr>
          <a:xfrm rot="16200000" flipV="1">
            <a:off x="7010400" y="1973264"/>
            <a:ext cx="12700" cy="4876800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D075A5-AE2E-4BDF-8F45-F7C324D0CA2F}"/>
              </a:ext>
            </a:extLst>
          </p:cNvPr>
          <p:cNvSpPr txBox="1"/>
          <p:nvPr/>
        </p:nvSpPr>
        <p:spPr>
          <a:xfrm>
            <a:off x="6251575" y="384526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(arm position)</a:t>
            </a:r>
          </a:p>
        </p:txBody>
      </p:sp>
    </p:spTree>
    <p:extLst>
      <p:ext uri="{BB962C8B-B14F-4D97-AF65-F5344CB8AC3E}">
        <p14:creationId xmlns:p14="http://schemas.microsoft.com/office/powerpoint/2010/main" val="24516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DEAF-E14A-4868-9A27-7CB76EAE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Robust Autonomous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5694E-B2C3-4C63-90F9-E483E4389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your robot:</a:t>
            </a:r>
          </a:p>
          <a:p>
            <a:pPr lvl="1"/>
            <a:r>
              <a:rPr lang="en-US" dirty="0"/>
              <a:t>Is easy to code for auto</a:t>
            </a:r>
          </a:p>
          <a:p>
            <a:pPr lvl="1"/>
            <a:r>
              <a:rPr lang="en-US" dirty="0"/>
              <a:t>Has the software architected so that auto coding is simple</a:t>
            </a:r>
          </a:p>
          <a:p>
            <a:pPr lvl="1"/>
            <a:r>
              <a:rPr lang="en-US" dirty="0"/>
              <a:t>Has driver’s that are practiced</a:t>
            </a:r>
          </a:p>
          <a:p>
            <a:pPr marL="0" indent="0">
              <a:buNone/>
            </a:pPr>
            <a:r>
              <a:rPr lang="en-US" dirty="0"/>
              <a:t>    You have a mountain of potential to do well.</a:t>
            </a:r>
          </a:p>
        </p:txBody>
      </p:sp>
    </p:spTree>
    <p:extLst>
      <p:ext uri="{BB962C8B-B14F-4D97-AF65-F5344CB8AC3E}">
        <p14:creationId xmlns:p14="http://schemas.microsoft.com/office/powerpoint/2010/main" val="245636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 - 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PID stand for:</a:t>
            </a:r>
          </a:p>
          <a:p>
            <a:pPr lvl="1"/>
            <a:r>
              <a:rPr lang="en-US" dirty="0"/>
              <a:t>Proportional</a:t>
            </a:r>
          </a:p>
          <a:p>
            <a:pPr lvl="1"/>
            <a:r>
              <a:rPr lang="en-US" dirty="0"/>
              <a:t>Integral</a:t>
            </a:r>
          </a:p>
          <a:p>
            <a:pPr lvl="1"/>
            <a:r>
              <a:rPr lang="en-US" dirty="0"/>
              <a:t>Derivative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42ABF-5A3C-4C56-BAFB-0E1D030F5CD9}"/>
              </a:ext>
            </a:extLst>
          </p:cNvPr>
          <p:cNvSpPr txBox="1"/>
          <p:nvPr/>
        </p:nvSpPr>
        <p:spPr>
          <a:xfrm>
            <a:off x="2209800" y="426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Output = </a:t>
            </a:r>
            <a:r>
              <a:rPr lang="en-US" sz="3600" dirty="0" err="1"/>
              <a:t>K</a:t>
            </a:r>
            <a:r>
              <a:rPr lang="en-US" sz="3600" baseline="-25000" dirty="0" err="1"/>
              <a:t>p</a:t>
            </a:r>
            <a:r>
              <a:rPr lang="en-US" sz="3600" baseline="-25000" dirty="0"/>
              <a:t> </a:t>
            </a:r>
            <a:r>
              <a:rPr lang="en-US" sz="3600" dirty="0"/>
              <a:t>E(t) + K</a:t>
            </a:r>
            <a:r>
              <a:rPr lang="en-US" sz="3600" baseline="-25000" dirty="0"/>
              <a:t>i</a:t>
            </a:r>
            <a:r>
              <a:rPr lang="en-US" sz="3600" dirty="0"/>
              <a:t> ∫ E’(t)  + </a:t>
            </a:r>
            <a:r>
              <a:rPr lang="en-US" sz="3600" dirty="0" err="1"/>
              <a:t>K</a:t>
            </a:r>
            <a:r>
              <a:rPr lang="en-US" sz="3600" baseline="-25000" dirty="0" err="1"/>
              <a:t>d</a:t>
            </a:r>
            <a:r>
              <a:rPr lang="en-US" sz="3600" dirty="0"/>
              <a:t>  E’(t)</a:t>
            </a:r>
          </a:p>
        </p:txBody>
      </p:sp>
    </p:spTree>
    <p:extLst>
      <p:ext uri="{BB962C8B-B14F-4D97-AF65-F5344CB8AC3E}">
        <p14:creationId xmlns:p14="http://schemas.microsoft.com/office/powerpoint/2010/main" val="237934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</p:txBody>
      </p:sp>
    </p:spTree>
    <p:extLst>
      <p:ext uri="{BB962C8B-B14F-4D97-AF65-F5344CB8AC3E}">
        <p14:creationId xmlns:p14="http://schemas.microsoft.com/office/powerpoint/2010/main" val="404221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setpoint (smaller rise time)</a:t>
            </a:r>
          </a:p>
          <a:p>
            <a:pPr lvl="1"/>
            <a:r>
              <a:rPr lang="en-US" dirty="0"/>
              <a:t>If too large, the robot will overshoot the target consistently</a:t>
            </a:r>
          </a:p>
        </p:txBody>
      </p:sp>
    </p:spTree>
    <p:extLst>
      <p:ext uri="{BB962C8B-B14F-4D97-AF65-F5344CB8AC3E}">
        <p14:creationId xmlns:p14="http://schemas.microsoft.com/office/powerpoint/2010/main" val="512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setpoint (smaller rise time)</a:t>
            </a:r>
          </a:p>
          <a:p>
            <a:pPr lvl="1"/>
            <a:r>
              <a:rPr lang="en-US" dirty="0"/>
              <a:t>If too large, the robot will overshoot the target consistently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pPr lvl="1"/>
            <a:r>
              <a:rPr lang="en-US" dirty="0"/>
              <a:t> If too large, the robot will eventually react to any error violently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r>
              <a:rPr lang="en-US" dirty="0"/>
              <a:t>Differential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</p:txBody>
      </p:sp>
    </p:spTree>
    <p:extLst>
      <p:ext uri="{BB962C8B-B14F-4D97-AF65-F5344CB8AC3E}">
        <p14:creationId xmlns:p14="http://schemas.microsoft.com/office/powerpoint/2010/main" val="34080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Several methods available</a:t>
            </a:r>
          </a:p>
          <a:p>
            <a:pPr lvl="2"/>
            <a:r>
              <a:rPr lang="en-US" b="1" dirty="0"/>
              <a:t>Ziegler–Nichols*</a:t>
            </a:r>
          </a:p>
          <a:p>
            <a:pPr lvl="2"/>
            <a:r>
              <a:rPr lang="en-US" b="1" dirty="0" err="1"/>
              <a:t>Tyreus</a:t>
            </a:r>
            <a:r>
              <a:rPr lang="en-US" b="1" dirty="0"/>
              <a:t> </a:t>
            </a:r>
            <a:r>
              <a:rPr lang="en-US" b="1" dirty="0" err="1"/>
              <a:t>Luyben</a:t>
            </a:r>
            <a:endParaRPr lang="en-US" b="1" dirty="0"/>
          </a:p>
          <a:p>
            <a:pPr lvl="2"/>
            <a:r>
              <a:rPr lang="en-US" b="1" dirty="0"/>
              <a:t>Cohen–Coon</a:t>
            </a:r>
          </a:p>
          <a:p>
            <a:pPr lvl="2"/>
            <a:r>
              <a:rPr lang="en-US" b="1" dirty="0" err="1"/>
              <a:t>Åström-Hägglund</a:t>
            </a:r>
            <a:endParaRPr lang="en-US" b="1" dirty="0"/>
          </a:p>
          <a:p>
            <a:pPr lvl="2"/>
            <a:r>
              <a:rPr lang="en-US" b="1" dirty="0"/>
              <a:t>Manual Tuning*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2E09-7478-4D7A-B253-B22BE414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1050-5049-4C4D-B99B-D5589078E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ABEE7-0CCF-4562-BF4E-129F854A0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41959"/>
            <a:ext cx="6781800" cy="420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2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43DDE-1B71-4DEE-A7AC-39C2C2A4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9F01F-1161-4863-A215-49588343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(NA) Quick, effective mechanisms</a:t>
            </a:r>
          </a:p>
          <a:p>
            <a:r>
              <a:rPr lang="en-US" dirty="0"/>
              <a:t>(✓) Easy to edit</a:t>
            </a:r>
          </a:p>
          <a:p>
            <a:r>
              <a:rPr lang="en-US" dirty="0"/>
              <a:t>(✓) Use sensors (closed loop control)</a:t>
            </a:r>
          </a:p>
          <a:p>
            <a:r>
              <a:rPr lang="en-US" dirty="0"/>
              <a:t>Appropriate sensors to help your robot account for inconsistencies in field, setup, game pieces, battery level,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4294-D494-42F2-B823-FAE6C654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7993D-58DF-4997-A37C-023323734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1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43DDE-1B71-4DEE-A7AC-39C2C2A4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9F01F-1161-4863-A215-49588343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Quick, effective mechanisms</a:t>
            </a:r>
          </a:p>
          <a:p>
            <a:r>
              <a:rPr lang="en-US" dirty="0"/>
              <a:t>Easy to edit</a:t>
            </a:r>
          </a:p>
          <a:p>
            <a:r>
              <a:rPr lang="en-US" dirty="0"/>
              <a:t>Use sensors (closed loop control)</a:t>
            </a:r>
          </a:p>
          <a:p>
            <a:r>
              <a:rPr lang="en-US" dirty="0"/>
              <a:t>Appropriate sensors to help your robot account for inconsistencies in field, setup, game pieces, battery level,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encoders:</a:t>
            </a:r>
          </a:p>
          <a:p>
            <a:pPr lvl="1"/>
            <a:r>
              <a:rPr lang="en-US" dirty="0"/>
              <a:t>When trying to measure rotational speed</a:t>
            </a:r>
          </a:p>
          <a:p>
            <a:pPr lvl="1"/>
            <a:r>
              <a:rPr lang="en-US" dirty="0"/>
              <a:t>Trying to measure rotational distances possibly greater than 8 rotations.</a:t>
            </a:r>
          </a:p>
          <a:p>
            <a:pPr lvl="1"/>
            <a:r>
              <a:rPr lang="en-US" dirty="0"/>
              <a:t>Don’t care about starting position</a:t>
            </a:r>
          </a:p>
        </p:txBody>
      </p:sp>
    </p:spTree>
    <p:extLst>
      <p:ext uri="{BB962C8B-B14F-4D97-AF65-F5344CB8AC3E}">
        <p14:creationId xmlns:p14="http://schemas.microsoft.com/office/powerpoint/2010/main" val="83430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encoders:</a:t>
            </a:r>
          </a:p>
          <a:p>
            <a:pPr lvl="1"/>
            <a:r>
              <a:rPr lang="en-US" dirty="0"/>
              <a:t>When trying to measure rotation speed</a:t>
            </a:r>
          </a:p>
          <a:p>
            <a:pPr lvl="1"/>
            <a:r>
              <a:rPr lang="en-US" dirty="0"/>
              <a:t>Trying to measure rotational distances possibly greater than 8 rotations.</a:t>
            </a:r>
          </a:p>
          <a:p>
            <a:pPr lvl="1"/>
            <a:r>
              <a:rPr lang="en-US" dirty="0"/>
              <a:t>Don’t care about starting position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Drive train</a:t>
            </a:r>
          </a:p>
          <a:p>
            <a:pPr lvl="1"/>
            <a:r>
              <a:rPr lang="en-US" dirty="0"/>
              <a:t>Fly Wheel/wheeled shooter</a:t>
            </a:r>
          </a:p>
        </p:txBody>
      </p:sp>
    </p:spTree>
    <p:extLst>
      <p:ext uri="{BB962C8B-B14F-4D97-AF65-F5344CB8AC3E}">
        <p14:creationId xmlns:p14="http://schemas.microsoft.com/office/powerpoint/2010/main" val="321811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9954-9957-46AD-B592-76BA6480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961B-E8AB-4BB7-A0E7-B88A258F0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4B0F7F-8742-4914-9078-C399CDC2C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916" y="2510632"/>
            <a:ext cx="7128167" cy="35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Control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1C929-BD60-4319-9500-BEC20400B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56718"/>
            <a:ext cx="8403890" cy="38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4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5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potentiometers:</a:t>
            </a:r>
          </a:p>
          <a:p>
            <a:pPr lvl="1"/>
            <a:r>
              <a:rPr lang="en-US" dirty="0"/>
              <a:t>Trying to measure rotational distances less than 8 rotations.</a:t>
            </a:r>
          </a:p>
          <a:p>
            <a:pPr lvl="1"/>
            <a:r>
              <a:rPr lang="en-US" dirty="0"/>
              <a:t>Care about starting position – or absolute positions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Arm angles</a:t>
            </a:r>
          </a:p>
          <a:p>
            <a:pPr lvl="1"/>
            <a:r>
              <a:rPr lang="en-US" dirty="0"/>
              <a:t>Elevator positions</a:t>
            </a:r>
          </a:p>
        </p:txBody>
      </p:sp>
    </p:spTree>
    <p:extLst>
      <p:ext uri="{BB962C8B-B14F-4D97-AF65-F5344CB8AC3E}">
        <p14:creationId xmlns:p14="http://schemas.microsoft.com/office/powerpoint/2010/main" val="422232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Control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4980CB-67D0-4D34-8269-27F2B5D09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743199"/>
            <a:ext cx="7924800" cy="364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2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Note:</a:t>
            </a:r>
          </a:p>
          <a:p>
            <a:pPr lvl="1"/>
            <a:r>
              <a:rPr lang="en-US" dirty="0"/>
              <a:t>Easy way to make potentiometer relative to a known point:</a:t>
            </a:r>
          </a:p>
          <a:p>
            <a:pPr marL="0" indent="0">
              <a:buNone/>
            </a:pPr>
            <a:br>
              <a:rPr lang="en-US" dirty="0">
                <a:highlight>
                  <a:srgbClr val="00FFFF"/>
                </a:highlight>
                <a:hlinkClick r:id="rId3"/>
              </a:rPr>
            </a:br>
            <a:br>
              <a:rPr lang="en-US" dirty="0">
                <a:highlight>
                  <a:srgbClr val="00FFFF"/>
                </a:highlight>
                <a:hlinkClick r:id="rId3"/>
              </a:rPr>
            </a:br>
            <a:r>
              <a:rPr lang="en-US" dirty="0">
                <a:highlight>
                  <a:srgbClr val="00FFFF"/>
                </a:highlight>
                <a:hlinkClick r:id="rId3"/>
              </a:rPr>
              <a:t>https://www.frclabviewtutorials.com/tutorials/sensors/roborio/potentiometer/</a:t>
            </a:r>
            <a:endParaRPr lang="en-US" dirty="0">
              <a:highlight>
                <a:srgbClr val="00FFFF"/>
              </a:highligh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Gyro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F158-0635-4759-A88E-2A230DE4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669EA-91F2-4E84-8C5D-5AE6B14D1D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 Based Auto</a:t>
            </a:r>
          </a:p>
        </p:txBody>
      </p:sp>
    </p:spTree>
    <p:extLst>
      <p:ext uri="{BB962C8B-B14F-4D97-AF65-F5344CB8AC3E}">
        <p14:creationId xmlns:p14="http://schemas.microsoft.com/office/powerpoint/2010/main" val="290465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Gyro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a Gyro:</a:t>
            </a:r>
          </a:p>
          <a:p>
            <a:pPr lvl="1"/>
            <a:r>
              <a:rPr lang="en-US" dirty="0"/>
              <a:t>When trying to drive perfectly straight</a:t>
            </a:r>
          </a:p>
          <a:p>
            <a:pPr lvl="1"/>
            <a:r>
              <a:rPr lang="en-US" dirty="0"/>
              <a:t>When trying to turn to specific angles (especially in auto)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ABF5-3C1B-48EB-8C55-20683ABC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Gyro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996E5-7553-45D3-9F73-2B374ED14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F2338-083D-4FE2-8A4E-5DBAC59A2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6121617" cy="37941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2A0DE-5F08-4E04-BA4F-954E1DB6AD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216" y="1219200"/>
            <a:ext cx="5232183" cy="30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4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ABF5-3C1B-48EB-8C55-20683ABC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996E5-7553-45D3-9F73-2B374ED14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57044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8FE7-FCD2-4E31-8DB9-55091B63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73323-B69E-4771-9374-CCC472D8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00FFFF"/>
                </a:highlight>
                <a:hlinkClick r:id="rId2"/>
              </a:rPr>
              <a:t>https://www.frclabviewtutorials.com/tutorials/sensors/dashboard/arduino/</a:t>
            </a:r>
            <a:endParaRPr lang="en-US" dirty="0">
              <a:highlight>
                <a:srgbClr val="00FFFF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3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6CBC-7E67-4B1D-BECB-07961FC9F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4105-FBC0-4811-83BF-D54C97BB5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9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9311-BC0F-4E34-B3A9-05EC270E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Based Auto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99842-76E1-413B-943A-B8E25E206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00FFFF"/>
                </a:highlight>
                <a:hlinkClick r:id="rId3"/>
              </a:rPr>
              <a:t>https://www.frclabviewtutorials.com/tutorials/filedAuto</a:t>
            </a:r>
            <a:r>
              <a:rPr lang="en-US" dirty="0">
                <a:hlinkClick r:id="rId3"/>
              </a:rPr>
              <a:t>/</a:t>
            </a:r>
            <a:endParaRPr lang="en-US" dirty="0"/>
          </a:p>
          <a:p>
            <a:r>
              <a:rPr lang="en-US" dirty="0"/>
              <a:t>Objective: Setup a system where I can quickly tweak a setting and re-run auto and see the difference.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7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F930-9061-4D1B-8242-D9DF8803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Based Auto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34EEBF-49C6-45BE-B2AA-8735EDF5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Demo: creating </a:t>
            </a:r>
            <a:r>
              <a:rPr lang="en-US" dirty="0" err="1"/>
              <a:t>AutoMove</a:t>
            </a:r>
            <a:r>
              <a:rPr lang="en-US" dirty="0"/>
              <a:t> control</a:t>
            </a:r>
          </a:p>
        </p:txBody>
      </p:sp>
    </p:spTree>
    <p:extLst>
      <p:ext uri="{BB962C8B-B14F-4D97-AF65-F5344CB8AC3E}">
        <p14:creationId xmlns:p14="http://schemas.microsoft.com/office/powerpoint/2010/main" val="211804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9311-BC0F-4E34-B3A9-05EC270E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Based Auto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99842-76E1-413B-943A-B8E25E206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editing/deploying tool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AF3CF-7F43-49B1-9491-DDCF5C3736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03" t="18889" r="2222" b="23333"/>
          <a:stretch/>
        </p:blipFill>
        <p:spPr>
          <a:xfrm>
            <a:off x="990600" y="2346328"/>
            <a:ext cx="9677401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9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9311-BC0F-4E34-B3A9-05EC270E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Based Auto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99842-76E1-413B-943A-B8E25E206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Demo: Add EditMoves.vi to my project under “My Computer” and recallMovesOnRobot.vi under “Team Code” and use in auto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7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43DDE-1B71-4DEE-A7AC-39C2C2A4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9F01F-1161-4863-A215-49588343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(NA) Quick, effective mechanisms</a:t>
            </a:r>
          </a:p>
          <a:p>
            <a:r>
              <a:rPr lang="en-US" dirty="0"/>
              <a:t>(✓) Easy to edit</a:t>
            </a:r>
          </a:p>
          <a:p>
            <a:r>
              <a:rPr lang="en-US" dirty="0"/>
              <a:t>Use sensors (closed loop control)</a:t>
            </a:r>
          </a:p>
          <a:p>
            <a:r>
              <a:rPr lang="en-US" dirty="0"/>
              <a:t>Appropriate sensors to help your robot account for inconsistencies in field, setup, game pieces, battery level,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8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2028</Words>
  <Application>Microsoft Office PowerPoint</Application>
  <PresentationFormat>Widescreen</PresentationFormat>
  <Paragraphs>319</Paragraphs>
  <Slides>45</Slides>
  <Notes>41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Office Theme</vt:lpstr>
      <vt:lpstr>Advanced LabVIEW</vt:lpstr>
      <vt:lpstr>Building A Robust Autonomous</vt:lpstr>
      <vt:lpstr>Ingredients</vt:lpstr>
      <vt:lpstr>Easy to Edit</vt:lpstr>
      <vt:lpstr>File Based Auto</vt:lpstr>
      <vt:lpstr>File Based Auto</vt:lpstr>
      <vt:lpstr>File Based Auto</vt:lpstr>
      <vt:lpstr>File Based Auto</vt:lpstr>
      <vt:lpstr>Ingredients</vt:lpstr>
      <vt:lpstr>PID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 - PID</vt:lpstr>
      <vt:lpstr>Closed Loop Control - PID</vt:lpstr>
      <vt:lpstr>PID</vt:lpstr>
      <vt:lpstr>PID</vt:lpstr>
      <vt:lpstr>PID</vt:lpstr>
      <vt:lpstr>PID</vt:lpstr>
      <vt:lpstr>PID</vt:lpstr>
      <vt:lpstr>PID</vt:lpstr>
      <vt:lpstr>PID</vt:lpstr>
      <vt:lpstr>Ingredients</vt:lpstr>
      <vt:lpstr>Sensors</vt:lpstr>
      <vt:lpstr>Sensors - Encoder</vt:lpstr>
      <vt:lpstr>Sensors - Encoder</vt:lpstr>
      <vt:lpstr>Sensors - Encoder</vt:lpstr>
      <vt:lpstr>Sensors - Encoder</vt:lpstr>
      <vt:lpstr>Sensors - Encoder</vt:lpstr>
      <vt:lpstr>Sensors - Potentiometer</vt:lpstr>
      <vt:lpstr>Sensors - Potentiometer</vt:lpstr>
      <vt:lpstr>Sensors - Potentiometer</vt:lpstr>
      <vt:lpstr>Sensors - Potentiometer</vt:lpstr>
      <vt:lpstr>Sensors - Gyro</vt:lpstr>
      <vt:lpstr>Sensors - Gyro</vt:lpstr>
      <vt:lpstr>Sensors - Gyro</vt:lpstr>
      <vt:lpstr>Sensors - Vision</vt:lpstr>
      <vt:lpstr>Sensors - Other</vt:lpstr>
      <vt:lpstr>Demo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LabViEW</dc:title>
  <dc:creator>Matthew Shafer</dc:creator>
  <cp:lastModifiedBy>Matt Shafer</cp:lastModifiedBy>
  <cp:revision>64</cp:revision>
  <dcterms:created xsi:type="dcterms:W3CDTF">2014-12-26T23:01:49Z</dcterms:created>
  <dcterms:modified xsi:type="dcterms:W3CDTF">2019-01-05T16:57:44Z</dcterms:modified>
</cp:coreProperties>
</file>